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Accordion Black" charset="1" panose="00000500000000000000"/>
      <p:regular r:id="rId24"/>
    </p:embeddedFont>
    <p:embeddedFont>
      <p:font typeface="Helvetica World Bold" charset="1" panose="020B0800040000020004"/>
      <p:regular r:id="rId25"/>
    </p:embeddedFont>
    <p:embeddedFont>
      <p:font typeface="Helvetica World" charset="1" panose="020B0500040000020004"/>
      <p:regular r:id="rId26"/>
    </p:embeddedFont>
    <p:embeddedFont>
      <p:font typeface="Fira Code" charset="1" panose="020B08090500000200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embeddings/oleObject1.bin" Type="http://schemas.openxmlformats.org/officeDocument/2006/relationships/oleObjec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04186" y="-2600674"/>
            <a:ext cx="14777046" cy="15720261"/>
          </a:xfrm>
          <a:custGeom>
            <a:avLst/>
            <a:gdLst/>
            <a:ahLst/>
            <a:cxnLst/>
            <a:rect r="r" b="b" t="t" l="l"/>
            <a:pathLst>
              <a:path h="15720261" w="14777046">
                <a:moveTo>
                  <a:pt x="0" y="0"/>
                </a:moveTo>
                <a:lnTo>
                  <a:pt x="14777045" y="0"/>
                </a:lnTo>
                <a:lnTo>
                  <a:pt x="14777045" y="15720261"/>
                </a:lnTo>
                <a:lnTo>
                  <a:pt x="0" y="15720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34260" y="2307624"/>
            <a:ext cx="7835983" cy="8336152"/>
          </a:xfrm>
          <a:custGeom>
            <a:avLst/>
            <a:gdLst/>
            <a:ahLst/>
            <a:cxnLst/>
            <a:rect r="r" b="b" t="t" l="l"/>
            <a:pathLst>
              <a:path h="8336152" w="7835983">
                <a:moveTo>
                  <a:pt x="0" y="0"/>
                </a:moveTo>
                <a:lnTo>
                  <a:pt x="7835983" y="0"/>
                </a:lnTo>
                <a:lnTo>
                  <a:pt x="7835983" y="8336152"/>
                </a:lnTo>
                <a:lnTo>
                  <a:pt x="0" y="83361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742889" y="1276673"/>
            <a:ext cx="12524939" cy="3267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83"/>
              </a:lnSpc>
              <a:spcBef>
                <a:spcPct val="0"/>
              </a:spcBef>
            </a:pPr>
            <a:r>
              <a:rPr lang="en-US" sz="5988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AVALIAÇÃO DE LLM GENERALISTA VS. ESPECIALIZADA NA SÍNTESE DE ESPECIFICAÇÕES FORMAIS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0019" y="6181197"/>
            <a:ext cx="6646119" cy="2569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2723" spc="544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Felipe Tabosa</a:t>
            </a:r>
          </a:p>
          <a:p>
            <a:pPr algn="l">
              <a:lnSpc>
                <a:spcPts val="3812"/>
              </a:lnSpc>
            </a:pPr>
            <a:r>
              <a:rPr lang="en-US" sz="2723" spc="544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Filipe Eduardo</a:t>
            </a:r>
          </a:p>
          <a:p>
            <a:pPr algn="l">
              <a:lnSpc>
                <a:spcPts val="3812"/>
              </a:lnSpc>
            </a:pPr>
            <a:r>
              <a:rPr lang="en-US" sz="2723" spc="544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José Izaias  </a:t>
            </a:r>
          </a:p>
          <a:p>
            <a:pPr algn="l">
              <a:lnSpc>
                <a:spcPts val="3812"/>
              </a:lnSpc>
            </a:pPr>
            <a:r>
              <a:rPr lang="en-US" sz="2723" spc="544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Karen Samara</a:t>
            </a:r>
          </a:p>
          <a:p>
            <a:pPr algn="l">
              <a:lnSpc>
                <a:spcPts val="3812"/>
              </a:lnSpc>
              <a:spcBef>
                <a:spcPct val="0"/>
              </a:spcBef>
            </a:pPr>
          </a:p>
        </p:txBody>
      </p:sp>
      <p:sp>
        <p:nvSpPr>
          <p:cNvPr name="AutoShape 16" id="16"/>
          <p:cNvSpPr/>
          <p:nvPr/>
        </p:nvSpPr>
        <p:spPr>
          <a:xfrm>
            <a:off x="940019" y="8506950"/>
            <a:ext cx="4852780" cy="0"/>
          </a:xfrm>
          <a:prstGeom prst="line">
            <a:avLst/>
          </a:prstGeom>
          <a:ln cap="rnd" w="762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Metodologia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903394" y="3956934"/>
            <a:ext cx="9623655" cy="188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Sistema de pontuação pela utilização de termos informais e jargões técnicos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Utilização da métrica Flesch - Índice de Legibilidade Flesch, adaptada para o Português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71982" y="2836348"/>
            <a:ext cx="5880867" cy="621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</a:pPr>
            <a:r>
              <a:rPr lang="en-US" sz="32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Avaliação dos Resultados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34063" y="2836348"/>
            <a:ext cx="3323886" cy="621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</a:pPr>
            <a:r>
              <a:rPr lang="en-US" sz="32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Modelo - GPT 4o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073518" y="6827135"/>
            <a:ext cx="10140963" cy="921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Índice Flesch = 227 − (1,04 × média de palavras por sentença) − (72 × média de sílabas por palavra)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916233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2344960"/>
            <a:ext cx="3980829" cy="5974978"/>
          </a:xfrm>
          <a:custGeom>
            <a:avLst/>
            <a:gdLst/>
            <a:ahLst/>
            <a:cxnLst/>
            <a:rect r="r" b="b" t="t" l="l"/>
            <a:pathLst>
              <a:path h="5974978" w="3980829">
                <a:moveTo>
                  <a:pt x="0" y="0"/>
                </a:moveTo>
                <a:lnTo>
                  <a:pt x="3980829" y="0"/>
                </a:lnTo>
                <a:lnTo>
                  <a:pt x="3980829" y="5974979"/>
                </a:lnTo>
                <a:lnTo>
                  <a:pt x="0" y="59749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Dataset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65409" y="1517835"/>
            <a:ext cx="6221268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Software Abstractions - MIT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265409" y="2297335"/>
            <a:ext cx="6221268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Subconjunto dos modelos formais clássicos do livro de Daniel Jackson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27104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2344960"/>
            <a:ext cx="3980829" cy="5974978"/>
          </a:xfrm>
          <a:custGeom>
            <a:avLst/>
            <a:gdLst/>
            <a:ahLst/>
            <a:cxnLst/>
            <a:rect r="r" b="b" t="t" l="l"/>
            <a:pathLst>
              <a:path h="5974978" w="3980829">
                <a:moveTo>
                  <a:pt x="0" y="0"/>
                </a:moveTo>
                <a:lnTo>
                  <a:pt x="3980829" y="0"/>
                </a:lnTo>
                <a:lnTo>
                  <a:pt x="3980829" y="5974979"/>
                </a:lnTo>
                <a:lnTo>
                  <a:pt x="0" y="59749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Dataset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65409" y="1517835"/>
            <a:ext cx="6221268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Motivação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054534" y="2297335"/>
            <a:ext cx="6221268" cy="3506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Modelos amplamente usados em ensino/pesquisa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Documentação confiável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Diversidade semântica e estrutural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Permite comparar LLMs em tarefas realmente formais</a:t>
            </a:r>
          </a:p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Evita enviesamento por modelos inventados especificamente para o experimento</a:t>
            </a:r>
          </a:p>
          <a:p>
            <a:pPr algn="l">
              <a:lnSpc>
                <a:spcPts val="308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27104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2344960"/>
            <a:ext cx="3980829" cy="5974978"/>
          </a:xfrm>
          <a:custGeom>
            <a:avLst/>
            <a:gdLst/>
            <a:ahLst/>
            <a:cxnLst/>
            <a:rect r="r" b="b" t="t" l="l"/>
            <a:pathLst>
              <a:path h="5974978" w="3980829">
                <a:moveTo>
                  <a:pt x="0" y="0"/>
                </a:moveTo>
                <a:lnTo>
                  <a:pt x="3980829" y="0"/>
                </a:lnTo>
                <a:lnTo>
                  <a:pt x="3980829" y="5974979"/>
                </a:lnTo>
                <a:lnTo>
                  <a:pt x="0" y="59749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aphicFrame>
        <p:nvGraphicFramePr>
          <p:cNvPr name="Object 15" id="15"/>
          <p:cNvGraphicFramePr/>
          <p:nvPr/>
        </p:nvGraphicFramePr>
        <p:xfrm>
          <a:off x="7265409" y="2344960"/>
          <a:ext cx="5657850" cy="3771900"/>
        </p:xfrm>
        <a:graphic>
          <a:graphicData uri="http://schemas.openxmlformats.org/presentationml/2006/ole">
            <p:oleObj imgW="6781800" imgH="4902200" r:id="rId7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16" id="16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Dataset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265409" y="1517835"/>
            <a:ext cx="6221268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Arquivos Selecionados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358876" y="916230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6"/>
                </a:lnTo>
                <a:lnTo>
                  <a:pt x="0" y="12697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Dataset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4142" y="2005436"/>
            <a:ext cx="6221268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grandpa2.als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744173" y="1147514"/>
            <a:ext cx="6799654" cy="7963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abstract 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sig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Person 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father: lone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Man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mother: lone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Woman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sig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Man 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extends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Person 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wife: lone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Woman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sig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Woman 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extends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Person 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husband: lone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Man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fact {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80">
                <a:solidFill>
                  <a:srgbClr val="FF751F"/>
                </a:solidFill>
                <a:latin typeface="Fira Code"/>
                <a:ea typeface="Fira Code"/>
                <a:cs typeface="Fira Code"/>
                <a:sym typeface="Fira Code"/>
              </a:rPr>
              <a:t>no p: Person | p in p.^(mother+father)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wife = ~husband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FF3131"/>
                </a:solidFill>
                <a:latin typeface="Fira Code"/>
                <a:ea typeface="Fira Code"/>
                <a:cs typeface="Fira Code"/>
                <a:sym typeface="Fira Code"/>
              </a:rPr>
              <a:t>assert NoSelfFather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no m: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Man 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| m = m.father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fun grandpas [p: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Person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 : set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Person 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let parent = mother + father + father.wife + mother.husband |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p.parent.parent &amp; Man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pred ownGrandpa [p: </a:t>
            </a:r>
            <a:r>
              <a:rPr lang="en-US" sz="1480">
                <a:solidFill>
                  <a:srgbClr val="1800AD"/>
                </a:solidFill>
                <a:latin typeface="Fira Code"/>
                <a:ea typeface="Fira Code"/>
                <a:cs typeface="Fira Code"/>
                <a:sym typeface="Fira Code"/>
              </a:rPr>
              <a:t>Person</a:t>
            </a: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 {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80">
                <a:solidFill>
                  <a:srgbClr val="FF3131"/>
                </a:solidFill>
                <a:latin typeface="Fira Code"/>
                <a:ea typeface="Fira Code"/>
                <a:cs typeface="Fira Code"/>
                <a:sym typeface="Fira Code"/>
              </a:rPr>
              <a:t>p in p.grandpas</a:t>
            </a:r>
          </a:p>
          <a:p>
            <a:pPr algn="l">
              <a:lnSpc>
                <a:spcPts val="2072"/>
              </a:lnSpc>
              <a:spcBef>
                <a:spcPct val="0"/>
              </a:spcBef>
            </a:pPr>
            <a:r>
              <a:rPr lang="en-US" sz="148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3023491" y="1028700"/>
            <a:ext cx="2676093" cy="2676093"/>
          </a:xfrm>
          <a:custGeom>
            <a:avLst/>
            <a:gdLst/>
            <a:ahLst/>
            <a:cxnLst/>
            <a:rect r="r" b="b" t="t" l="l"/>
            <a:pathLst>
              <a:path h="2676093" w="2676093">
                <a:moveTo>
                  <a:pt x="0" y="0"/>
                </a:moveTo>
                <a:lnTo>
                  <a:pt x="2676093" y="0"/>
                </a:lnTo>
                <a:lnTo>
                  <a:pt x="2676093" y="2676093"/>
                </a:lnTo>
                <a:lnTo>
                  <a:pt x="0" y="26760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3735661" y="2973202"/>
            <a:ext cx="3879491" cy="3054218"/>
          </a:xfrm>
          <a:custGeom>
            <a:avLst/>
            <a:gdLst/>
            <a:ahLst/>
            <a:cxnLst/>
            <a:rect r="r" b="b" t="t" l="l"/>
            <a:pathLst>
              <a:path h="3054218" w="3879491">
                <a:moveTo>
                  <a:pt x="0" y="0"/>
                </a:moveTo>
                <a:lnTo>
                  <a:pt x="3879491" y="0"/>
                </a:lnTo>
                <a:lnTo>
                  <a:pt x="3879491" y="3054218"/>
                </a:lnTo>
                <a:lnTo>
                  <a:pt x="0" y="30542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790575"/>
            <a:ext cx="16230600" cy="1118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48"/>
              </a:lnSpc>
              <a:spcBef>
                <a:spcPct val="0"/>
              </a:spcBef>
            </a:pPr>
            <a:r>
              <a:rPr lang="en-US" sz="58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O código - arquitetura da pipeline de avaliação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2207414"/>
            <a:ext cx="13214693" cy="6514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Stack: Python 3.10 • Google Colab • OpenAI API • Pandas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Automação e Ingestão:</a:t>
            </a:r>
          </a:p>
          <a:p>
            <a:pPr algn="l" marL="1079499" indent="-359833" lvl="2">
              <a:lnSpc>
                <a:spcPts val="3499"/>
              </a:lnSpc>
              <a:buFont typeface="Arial"/>
              <a:buChar char="⚬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Conexão direta com Google Drive via script.</a:t>
            </a:r>
          </a:p>
          <a:p>
            <a:pPr algn="l" marL="1079499" indent="-359833" lvl="2">
              <a:lnSpc>
                <a:spcPts val="3499"/>
              </a:lnSpc>
              <a:buFont typeface="Arial"/>
              <a:buChar char="⚬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Carregamento dinâmico de arquivos .als com filtro de prioridade.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Controle de Variáveis (Agentes):</a:t>
            </a:r>
          </a:p>
          <a:p>
            <a:pPr algn="l" marL="1079499" indent="-359833" lvl="2">
              <a:lnSpc>
                <a:spcPts val="3499"/>
              </a:lnSpc>
              <a:buFont typeface="Arial"/>
              <a:buChar char="⚬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Funções modulares: Zero-Shot (Generalista) vs. System Prompting (Especialista).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Motor de Métricas Customizado:</a:t>
            </a:r>
          </a:p>
          <a:p>
            <a:pPr algn="l" marL="1079499" indent="-359833" lvl="2">
              <a:lnSpc>
                <a:spcPts val="3499"/>
              </a:lnSpc>
              <a:buFont typeface="Arial"/>
              <a:buChar char="⚬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Implementação manual do algoritmo Flesch (PT-BR) para avaliar leiturabilidade.</a:t>
            </a:r>
          </a:p>
          <a:p>
            <a:pPr algn="l" marL="1079499" indent="-359833" lvl="2">
              <a:lnSpc>
                <a:spcPts val="3499"/>
              </a:lnSpc>
              <a:buFont typeface="Arial"/>
              <a:buChar char="⚬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Análise léxica via Regex para pontuar "Foco no Negócio" vs. "Jargão Técnico".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Processamento em Lote:</a:t>
            </a:r>
          </a:p>
          <a:p>
            <a:pPr algn="l" marL="1079499" indent="-359833" lvl="2">
              <a:lnSpc>
                <a:spcPts val="3499"/>
              </a:lnSpc>
              <a:buFont typeface="Arial"/>
              <a:buChar char="⚬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Execução sequencial automatizada com exportação de dados para Excel/CSV.</a:t>
            </a:r>
          </a:p>
          <a:p>
            <a:pPr algn="l"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4230842" y="600749"/>
            <a:ext cx="2325804" cy="1847957"/>
          </a:xfrm>
          <a:custGeom>
            <a:avLst/>
            <a:gdLst/>
            <a:ahLst/>
            <a:cxnLst/>
            <a:rect r="r" b="b" t="t" l="l"/>
            <a:pathLst>
              <a:path h="1847957" w="2325804">
                <a:moveTo>
                  <a:pt x="0" y="0"/>
                </a:moveTo>
                <a:lnTo>
                  <a:pt x="2325804" y="0"/>
                </a:lnTo>
                <a:lnTo>
                  <a:pt x="2325804" y="1847957"/>
                </a:lnTo>
                <a:lnTo>
                  <a:pt x="0" y="18479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90652" y="2448706"/>
            <a:ext cx="13903092" cy="7316502"/>
          </a:xfrm>
          <a:custGeom>
            <a:avLst/>
            <a:gdLst/>
            <a:ahLst/>
            <a:cxnLst/>
            <a:rect r="r" b="b" t="t" l="l"/>
            <a:pathLst>
              <a:path h="7316502" w="13903092">
                <a:moveTo>
                  <a:pt x="0" y="0"/>
                </a:moveTo>
                <a:lnTo>
                  <a:pt x="13903092" y="0"/>
                </a:lnTo>
                <a:lnTo>
                  <a:pt x="13903092" y="7316502"/>
                </a:lnTo>
                <a:lnTo>
                  <a:pt x="0" y="73165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Métricas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5700489" y="7091950"/>
            <a:ext cx="2683842" cy="3195050"/>
          </a:xfrm>
          <a:custGeom>
            <a:avLst/>
            <a:gdLst/>
            <a:ahLst/>
            <a:cxnLst/>
            <a:rect r="r" b="b" t="t" l="l"/>
            <a:pathLst>
              <a:path h="3195050" w="2683842">
                <a:moveTo>
                  <a:pt x="0" y="0"/>
                </a:moveTo>
                <a:lnTo>
                  <a:pt x="2683841" y="0"/>
                </a:lnTo>
                <a:lnTo>
                  <a:pt x="2683841" y="3195050"/>
                </a:lnTo>
                <a:lnTo>
                  <a:pt x="0" y="319505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Conclusão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44142" y="2869980"/>
            <a:ext cx="14871492" cy="232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Historicamente os Métodos Formais eram restritos a uma elite acadêmica ou industrial devido à curva de aprendizado. Utilizamos a </a:t>
            </a:r>
            <a:r>
              <a:rPr lang="en-US" sz="24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IA como Ponte Semântica convertendo lógica matemática em requisitos de negócio legíveis. 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Os resultados obtidos possuem</a:t>
            </a:r>
            <a:r>
              <a:rPr lang="en-US" sz="24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diferenças notáveis.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44142" y="5284824"/>
            <a:ext cx="10820083" cy="236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Generalista se utiliza de termos técnicos mas traz uma abordagem mais fluida para o leitor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Especialista destrincha o conteúdo para uma linguagem e formato mais acessível, mas acaba deixando uma leitura mais densa pela quantidade de conteúdo.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95216" y="-2929365"/>
            <a:ext cx="15394984" cy="16377643"/>
          </a:xfrm>
          <a:custGeom>
            <a:avLst/>
            <a:gdLst/>
            <a:ahLst/>
            <a:cxnLst/>
            <a:rect r="r" b="b" t="t" l="l"/>
            <a:pathLst>
              <a:path h="16377643" w="15394984">
                <a:moveTo>
                  <a:pt x="0" y="0"/>
                </a:moveTo>
                <a:lnTo>
                  <a:pt x="15394985" y="0"/>
                </a:lnTo>
                <a:lnTo>
                  <a:pt x="15394985" y="16377643"/>
                </a:lnTo>
                <a:lnTo>
                  <a:pt x="0" y="163776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34260" y="2307624"/>
            <a:ext cx="7835983" cy="8336152"/>
          </a:xfrm>
          <a:custGeom>
            <a:avLst/>
            <a:gdLst/>
            <a:ahLst/>
            <a:cxnLst/>
            <a:rect r="r" b="b" t="t" l="l"/>
            <a:pathLst>
              <a:path h="8336152" w="7835983">
                <a:moveTo>
                  <a:pt x="0" y="0"/>
                </a:moveTo>
                <a:lnTo>
                  <a:pt x="7835983" y="0"/>
                </a:lnTo>
                <a:lnTo>
                  <a:pt x="7835983" y="8336152"/>
                </a:lnTo>
                <a:lnTo>
                  <a:pt x="0" y="83361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1859949"/>
            <a:ext cx="9705560" cy="2194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113"/>
              </a:lnSpc>
              <a:spcBef>
                <a:spcPct val="0"/>
              </a:spcBef>
            </a:pPr>
            <a:r>
              <a:rPr lang="en-US" sz="11509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OBRIGADO!</a:t>
            </a:r>
          </a:p>
        </p:txBody>
      </p:sp>
      <p:sp>
        <p:nvSpPr>
          <p:cNvPr name="AutoShape 15" id="15"/>
          <p:cNvSpPr/>
          <p:nvPr/>
        </p:nvSpPr>
        <p:spPr>
          <a:xfrm>
            <a:off x="1028700" y="4756993"/>
            <a:ext cx="4852780" cy="0"/>
          </a:xfrm>
          <a:prstGeom prst="line">
            <a:avLst/>
          </a:prstGeom>
          <a:ln cap="rnd" w="762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762000"/>
            <a:ext cx="6236709" cy="1336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28"/>
              </a:lnSpc>
              <a:spcBef>
                <a:spcPct val="0"/>
              </a:spcBef>
            </a:pPr>
            <a:r>
              <a:rPr lang="en-US" sz="70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Índice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2758094"/>
            <a:ext cx="9717646" cy="4794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34" indent="-388617" lvl="1">
              <a:lnSpc>
                <a:spcPts val="5039"/>
              </a:lnSpc>
              <a:buFont typeface="Arial"/>
              <a:buChar char="•"/>
            </a:pPr>
            <a:r>
              <a:rPr lang="en-US" b="true" sz="35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Contextualização</a:t>
            </a:r>
          </a:p>
          <a:p>
            <a:pPr algn="l" marL="777234" indent="-388617" lvl="1">
              <a:lnSpc>
                <a:spcPts val="5039"/>
              </a:lnSpc>
              <a:buFont typeface="Arial"/>
              <a:buChar char="•"/>
            </a:pPr>
            <a:r>
              <a:rPr lang="en-US" b="true" sz="35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Metodologia</a:t>
            </a:r>
          </a:p>
          <a:p>
            <a:pPr algn="l" marL="777234" indent="-388617" lvl="1">
              <a:lnSpc>
                <a:spcPts val="5039"/>
              </a:lnSpc>
              <a:buFont typeface="Arial"/>
              <a:buChar char="•"/>
            </a:pPr>
            <a:r>
              <a:rPr lang="en-US" b="true" sz="35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Dataset</a:t>
            </a:r>
          </a:p>
          <a:p>
            <a:pPr algn="l" marL="777234" indent="-388617" lvl="1">
              <a:lnSpc>
                <a:spcPts val="5039"/>
              </a:lnSpc>
              <a:buFont typeface="Arial"/>
              <a:buChar char="•"/>
            </a:pPr>
            <a:r>
              <a:rPr lang="en-US" b="true" sz="35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Código</a:t>
            </a:r>
          </a:p>
          <a:p>
            <a:pPr algn="l" marL="777234" indent="-388617" lvl="1">
              <a:lnSpc>
                <a:spcPts val="5039"/>
              </a:lnSpc>
              <a:buFont typeface="Arial"/>
              <a:buChar char="•"/>
            </a:pPr>
            <a:r>
              <a:rPr lang="en-US" b="true" sz="35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Explicação</a:t>
            </a:r>
          </a:p>
          <a:p>
            <a:pPr algn="l" marL="777234" indent="-388617" lvl="1">
              <a:lnSpc>
                <a:spcPts val="5039"/>
              </a:lnSpc>
              <a:buFont typeface="Arial"/>
              <a:buChar char="•"/>
            </a:pPr>
            <a:r>
              <a:rPr lang="en-US" b="true" sz="35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Resultados finais</a:t>
            </a:r>
          </a:p>
          <a:p>
            <a:pPr algn="l" marL="777234" indent="-388617" lvl="1">
              <a:lnSpc>
                <a:spcPts val="5039"/>
              </a:lnSpc>
              <a:buFont typeface="Arial"/>
              <a:buChar char="•"/>
            </a:pPr>
            <a:r>
              <a:rPr lang="en-US" b="true" sz="35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Conclusão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460791" y="3107151"/>
            <a:ext cx="174141" cy="174141"/>
            <a:chOff x="0" y="0"/>
            <a:chExt cx="45864" cy="4586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5864" cy="45864"/>
            </a:xfrm>
            <a:custGeom>
              <a:avLst/>
              <a:gdLst/>
              <a:ahLst/>
              <a:cxnLst/>
              <a:rect r="r" b="b" t="t" l="l"/>
              <a:pathLst>
                <a:path h="45864" w="45864">
                  <a:moveTo>
                    <a:pt x="0" y="0"/>
                  </a:moveTo>
                  <a:lnTo>
                    <a:pt x="45864" y="0"/>
                  </a:lnTo>
                  <a:lnTo>
                    <a:pt x="45864" y="45864"/>
                  </a:lnTo>
                  <a:lnTo>
                    <a:pt x="0" y="4586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45864" cy="934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460791" y="3805167"/>
            <a:ext cx="174141" cy="174141"/>
            <a:chOff x="0" y="0"/>
            <a:chExt cx="45864" cy="4586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5864" cy="45864"/>
            </a:xfrm>
            <a:custGeom>
              <a:avLst/>
              <a:gdLst/>
              <a:ahLst/>
              <a:cxnLst/>
              <a:rect r="r" b="b" t="t" l="l"/>
              <a:pathLst>
                <a:path h="45864" w="45864">
                  <a:moveTo>
                    <a:pt x="0" y="0"/>
                  </a:moveTo>
                  <a:lnTo>
                    <a:pt x="45864" y="0"/>
                  </a:lnTo>
                  <a:lnTo>
                    <a:pt x="45864" y="45864"/>
                  </a:lnTo>
                  <a:lnTo>
                    <a:pt x="0" y="4586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45864" cy="934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460791" y="4474334"/>
            <a:ext cx="174141" cy="174141"/>
            <a:chOff x="0" y="0"/>
            <a:chExt cx="45864" cy="4586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5864" cy="45864"/>
            </a:xfrm>
            <a:custGeom>
              <a:avLst/>
              <a:gdLst/>
              <a:ahLst/>
              <a:cxnLst/>
              <a:rect r="r" b="b" t="t" l="l"/>
              <a:pathLst>
                <a:path h="45864" w="45864">
                  <a:moveTo>
                    <a:pt x="0" y="0"/>
                  </a:moveTo>
                  <a:lnTo>
                    <a:pt x="45864" y="0"/>
                  </a:lnTo>
                  <a:lnTo>
                    <a:pt x="45864" y="45864"/>
                  </a:lnTo>
                  <a:lnTo>
                    <a:pt x="0" y="4586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45864" cy="934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460791" y="5143500"/>
            <a:ext cx="174141" cy="174141"/>
            <a:chOff x="0" y="0"/>
            <a:chExt cx="45864" cy="45864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5864" cy="45864"/>
            </a:xfrm>
            <a:custGeom>
              <a:avLst/>
              <a:gdLst/>
              <a:ahLst/>
              <a:cxnLst/>
              <a:rect r="r" b="b" t="t" l="l"/>
              <a:pathLst>
                <a:path h="45864" w="45864">
                  <a:moveTo>
                    <a:pt x="0" y="0"/>
                  </a:moveTo>
                  <a:lnTo>
                    <a:pt x="45864" y="0"/>
                  </a:lnTo>
                  <a:lnTo>
                    <a:pt x="45864" y="45864"/>
                  </a:lnTo>
                  <a:lnTo>
                    <a:pt x="0" y="4586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45864" cy="934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460791" y="5812941"/>
            <a:ext cx="174141" cy="174141"/>
            <a:chOff x="0" y="0"/>
            <a:chExt cx="45864" cy="45864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5864" cy="45864"/>
            </a:xfrm>
            <a:custGeom>
              <a:avLst/>
              <a:gdLst/>
              <a:ahLst/>
              <a:cxnLst/>
              <a:rect r="r" b="b" t="t" l="l"/>
              <a:pathLst>
                <a:path h="45864" w="45864">
                  <a:moveTo>
                    <a:pt x="0" y="0"/>
                  </a:moveTo>
                  <a:lnTo>
                    <a:pt x="45864" y="0"/>
                  </a:lnTo>
                  <a:lnTo>
                    <a:pt x="45864" y="45864"/>
                  </a:lnTo>
                  <a:lnTo>
                    <a:pt x="0" y="4586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47625"/>
              <a:ext cx="45864" cy="934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460791" y="6491907"/>
            <a:ext cx="174141" cy="174141"/>
            <a:chOff x="0" y="0"/>
            <a:chExt cx="45864" cy="45864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45864" cy="45864"/>
            </a:xfrm>
            <a:custGeom>
              <a:avLst/>
              <a:gdLst/>
              <a:ahLst/>
              <a:cxnLst/>
              <a:rect r="r" b="b" t="t" l="l"/>
              <a:pathLst>
                <a:path h="45864" w="45864">
                  <a:moveTo>
                    <a:pt x="0" y="0"/>
                  </a:moveTo>
                  <a:lnTo>
                    <a:pt x="45864" y="0"/>
                  </a:lnTo>
                  <a:lnTo>
                    <a:pt x="45864" y="45864"/>
                  </a:lnTo>
                  <a:lnTo>
                    <a:pt x="0" y="4586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47625"/>
              <a:ext cx="45864" cy="934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460791" y="7161348"/>
            <a:ext cx="174141" cy="174141"/>
            <a:chOff x="0" y="0"/>
            <a:chExt cx="45864" cy="45864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45864" cy="45864"/>
            </a:xfrm>
            <a:custGeom>
              <a:avLst/>
              <a:gdLst/>
              <a:ahLst/>
              <a:cxnLst/>
              <a:rect r="r" b="b" t="t" l="l"/>
              <a:pathLst>
                <a:path h="45864" w="45864">
                  <a:moveTo>
                    <a:pt x="0" y="0"/>
                  </a:moveTo>
                  <a:lnTo>
                    <a:pt x="45864" y="0"/>
                  </a:lnTo>
                  <a:lnTo>
                    <a:pt x="45864" y="45864"/>
                  </a:lnTo>
                  <a:lnTo>
                    <a:pt x="0" y="4586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47625"/>
              <a:ext cx="45864" cy="934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439190" y="3246046"/>
            <a:ext cx="17409619" cy="4265357"/>
          </a:xfrm>
          <a:custGeom>
            <a:avLst/>
            <a:gdLst/>
            <a:ahLst/>
            <a:cxnLst/>
            <a:rect r="r" b="b" t="t" l="l"/>
            <a:pathLst>
              <a:path h="4265357" w="17409619">
                <a:moveTo>
                  <a:pt x="0" y="0"/>
                </a:moveTo>
                <a:lnTo>
                  <a:pt x="17409620" y="0"/>
                </a:lnTo>
                <a:lnTo>
                  <a:pt x="17409620" y="4265357"/>
                </a:lnTo>
                <a:lnTo>
                  <a:pt x="0" y="42653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762000"/>
            <a:ext cx="6236709" cy="1336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28"/>
              </a:lnSpc>
              <a:spcBef>
                <a:spcPct val="0"/>
              </a:spcBef>
            </a:pPr>
            <a:r>
              <a:rPr lang="en-US" sz="70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Fluxograma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Contextualização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92344" y="2117992"/>
            <a:ext cx="5500134" cy="69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6"/>
              </a:lnSpc>
            </a:pPr>
            <a:r>
              <a:rPr lang="en-US" sz="37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Validação de modelos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96988" y="3691912"/>
            <a:ext cx="5500134" cy="69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6"/>
              </a:lnSpc>
            </a:pPr>
            <a:r>
              <a:rPr lang="en-US" sz="37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GPT 4o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63573" y="4636331"/>
            <a:ext cx="5500134" cy="69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6"/>
              </a:lnSpc>
            </a:pPr>
            <a:r>
              <a:rPr lang="en-US" sz="37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GPT 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98446" y="5667416"/>
            <a:ext cx="5500134" cy="69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6"/>
              </a:lnSpc>
            </a:pPr>
            <a:r>
              <a:rPr lang="en-US" sz="37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GPT 5.1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763707" y="3691912"/>
            <a:ext cx="3449238" cy="69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6"/>
              </a:lnSpc>
            </a:pPr>
            <a:r>
              <a:rPr lang="en-US" sz="37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Gemini Flash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897122" y="5667416"/>
            <a:ext cx="3047740" cy="69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6"/>
              </a:lnSpc>
            </a:pPr>
            <a:r>
              <a:rPr lang="en-US" sz="37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Claude Code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897122" y="4636331"/>
            <a:ext cx="2852417" cy="69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6"/>
              </a:lnSpc>
            </a:pPr>
            <a:r>
              <a:rPr lang="en-US" sz="37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Gemini Pro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Contextualização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92344" y="2117992"/>
            <a:ext cx="5500134" cy="69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6"/>
              </a:lnSpc>
            </a:pPr>
            <a:r>
              <a:rPr lang="en-US" sz="37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Validação de modelos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619824" y="4236678"/>
            <a:ext cx="8889714" cy="2105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6"/>
              </a:lnSpc>
            </a:pPr>
            <a:r>
              <a:rPr lang="en-US" sz="37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GPT 4o foi o modelo que apresentou resultados mais coerentes entre as avaliações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04085" y="3780229"/>
            <a:ext cx="6648489" cy="3936290"/>
          </a:xfrm>
          <a:custGeom>
            <a:avLst/>
            <a:gdLst/>
            <a:ahLst/>
            <a:cxnLst/>
            <a:rect r="r" b="b" t="t" l="l"/>
            <a:pathLst>
              <a:path h="3936290" w="6648489">
                <a:moveTo>
                  <a:pt x="0" y="0"/>
                </a:moveTo>
                <a:lnTo>
                  <a:pt x="6648489" y="0"/>
                </a:lnTo>
                <a:lnTo>
                  <a:pt x="6648489" y="3936290"/>
                </a:lnTo>
                <a:lnTo>
                  <a:pt x="0" y="39362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79862" y="3780229"/>
            <a:ext cx="6314903" cy="3936290"/>
          </a:xfrm>
          <a:custGeom>
            <a:avLst/>
            <a:gdLst/>
            <a:ahLst/>
            <a:cxnLst/>
            <a:rect r="r" b="b" t="t" l="l"/>
            <a:pathLst>
              <a:path h="3936290" w="6314903">
                <a:moveTo>
                  <a:pt x="0" y="0"/>
                </a:moveTo>
                <a:lnTo>
                  <a:pt x="6314903" y="0"/>
                </a:lnTo>
                <a:lnTo>
                  <a:pt x="6314903" y="3936290"/>
                </a:lnTo>
                <a:lnTo>
                  <a:pt x="0" y="39362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Contextualização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082991" y="2335018"/>
            <a:ext cx="4122019" cy="69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6"/>
              </a:lnSpc>
            </a:pPr>
            <a:r>
              <a:rPr lang="en-US" sz="37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Ciclo de Software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527609" y="7934289"/>
            <a:ext cx="2570094" cy="452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6"/>
              </a:lnSpc>
            </a:pPr>
            <a:r>
              <a:rPr lang="en-US" sz="24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Modelo em V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082293" y="7934289"/>
            <a:ext cx="2910040" cy="452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6"/>
              </a:lnSpc>
            </a:pPr>
            <a:r>
              <a:rPr lang="en-US" sz="24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Modelo em Cascata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Contextualização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082991" y="2335018"/>
            <a:ext cx="4122019" cy="69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6"/>
              </a:lnSpc>
            </a:pPr>
            <a:r>
              <a:rPr lang="en-US" sz="37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Ciclo de Software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264566" y="3745247"/>
            <a:ext cx="11758869" cy="56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6"/>
              </a:lnSpc>
            </a:pPr>
            <a:r>
              <a:rPr lang="en-US" sz="30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Criação de requisitos formais para garantir a funcionalidade.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742589" y="6156701"/>
            <a:ext cx="8802822" cy="1132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6"/>
              </a:lnSpc>
            </a:pPr>
            <a:r>
              <a:rPr lang="en-US" sz="30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Como facilitar essa etapa de explicação e possíveis erros de interpretação?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264566" y="4640120"/>
            <a:ext cx="11758869" cy="56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6"/>
              </a:lnSpc>
            </a:pPr>
            <a:r>
              <a:rPr lang="en-US" sz="3018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Explicação dos conceitos estabelecidos para o stakeholder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Metodologia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71982" y="2836348"/>
            <a:ext cx="3323886" cy="621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</a:pPr>
            <a:r>
              <a:rPr lang="en-US" sz="32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Generalista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880042" y="3730625"/>
            <a:ext cx="10477520" cy="1412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Instruções escritas em formato informal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Sem delimitações na saída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Sem restrições de linguagem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905240" y="6151599"/>
            <a:ext cx="10477520" cy="1897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</a:pPr>
            <a:r>
              <a:rPr lang="en-US" sz="32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"Explique em Português do Brasil o que esse código faz, lembre que não tenho conhecimento  em programação e lógica”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034063" y="2836348"/>
            <a:ext cx="3323886" cy="621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</a:pPr>
            <a:r>
              <a:rPr lang="en-US" sz="32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Modelo - GPT 4o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3719" cy="17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Metodologia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903394" y="3744946"/>
            <a:ext cx="11885031" cy="188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Explicação de como será a entrada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Definição do limite da linguagem de saída, como por exemplo uma liguagem leve, sem jargões técnicos, interpretação e não apenas leitura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Definição do formato de saída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71982" y="2836348"/>
            <a:ext cx="10477520" cy="621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</a:pPr>
            <a:r>
              <a:rPr lang="en-US" sz="32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Especialista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201485" y="6380425"/>
            <a:ext cx="11885031" cy="188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 formato final da resposta deve seguir exatamente:</a:t>
            </a:r>
          </a:p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1. Resumo Executivo</a:t>
            </a:r>
          </a:p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2. Explicação Detalhada da Especificação Formal</a:t>
            </a:r>
          </a:p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3. Pontos Críticos, Restrições e Alertas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034063" y="2836348"/>
            <a:ext cx="3323886" cy="621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</a:pPr>
            <a:r>
              <a:rPr lang="en-US" sz="3299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Modelo - GPT 4o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DAG6TjGlJtY</dc:identifier>
  <dcterms:modified xsi:type="dcterms:W3CDTF">2011-08-01T06:04:30Z</dcterms:modified>
  <cp:revision>1</cp:revision>
  <dc:title>Presentation</dc:title>
</cp:coreProperties>
</file>

<file path=docProps/thumbnail.jpeg>
</file>